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81" r:id="rId5"/>
    <p:sldId id="258" r:id="rId6"/>
    <p:sldId id="291" r:id="rId7"/>
    <p:sldId id="283" r:id="rId8"/>
    <p:sldId id="259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D75379-0B1A-4C36-D0E9-803465652296}" v="2110" dt="2025-01-27T11:07:56.894"/>
  </p1510:revLst>
</p1510:revInfo>
</file>

<file path=ppt/tableStyles.xml><?xml version="1.0" encoding="utf-8"?>
<a:tblStyleLst xmlns:a="http://schemas.openxmlformats.org/drawingml/2006/main" def="{BDBED569-4797-4DF1-A0F4-6AAB3CD982D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48" autoAdjust="0"/>
  </p:normalViewPr>
  <p:slideViewPr>
    <p:cSldViewPr snapToGrid="0">
      <p:cViewPr varScale="1">
        <p:scale>
          <a:sx n="105" d="100"/>
          <a:sy n="105" d="100"/>
        </p:scale>
        <p:origin x="774" y="96"/>
      </p:cViewPr>
      <p:guideLst/>
    </p:cSldViewPr>
  </p:slideViewPr>
  <p:outlineViewPr>
    <p:cViewPr>
      <p:scale>
        <a:sx n="33" d="100"/>
        <a:sy n="33" d="100"/>
      </p:scale>
      <p:origin x="0" y="-70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D802E2C-B7D8-04C8-C240-1A3E4E91E1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171AFC-D318-FD5E-08E7-6BAF47EACD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CA9B3-7F4F-4A4D-9632-82479A1CD351}" type="datetimeFigureOut">
              <a:rPr lang="en-US" smtClean="0"/>
              <a:t>1/28/2025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11FBEE-E86F-B722-5F1D-3ACBA8E486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672E68-1D54-CEDB-2E8C-3CA510A90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05CF68-C9C2-4072-AAE6-9B71EFC0ED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2842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7D6A3-58FC-498D-8FCC-F158510A9658}" type="datetimeFigureOut">
              <a:rPr lang="en-US" smtClean="0"/>
              <a:t>1/28/2025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DD3C7-09A3-4FAE-BEB8-19FEF19260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263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273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205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811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659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7.wdp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E0F137D-A107-4C30-1807-F4F7054E2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3352"/>
          <a:stretch/>
        </p:blipFill>
        <p:spPr>
          <a:xfrm>
            <a:off x="6634824" y="4335877"/>
            <a:ext cx="3617025" cy="252212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E9B0889-CF84-D54E-684F-B32B7C32F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2950" t="24936"/>
          <a:stretch/>
        </p:blipFill>
        <p:spPr>
          <a:xfrm>
            <a:off x="0" y="0"/>
            <a:ext cx="6136802" cy="53125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54954" y="295729"/>
            <a:ext cx="9219857" cy="5212442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 lang="en-US" sz="7200" cap="all" baseline="0" dirty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6AF80AB-FACE-F1B9-4849-8D42D0E99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B1614F1-AC58-23AB-10D3-AD1A2DB4EC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BB60D03-E48F-E1A2-990A-3597EB2D6B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008C049B-BC0B-4B08-98F2-2F28A95589EF}" type="datetime1">
              <a:rPr lang="en-US" smtClean="0"/>
              <a:t>1/28/2025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9600"/>
            <a:ext cx="10238392" cy="1243648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7B6D69E5-7A08-BC78-BCE3-11E38F6150D4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46113" y="2035175"/>
            <a:ext cx="10237787" cy="421322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AF87D01-09AC-BFDF-523E-9A386E3D5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87F92C-6129-374B-AC33-0BF37E93C1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F384D68-6CA3-DF1A-6774-1B19B01C18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3A62BBD8-00B0-44DA-B91E-B280499F38AF}" type="datetime1">
              <a:rPr lang="en-US" smtClean="0"/>
              <a:t>1/28/2025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75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E49D32-7E02-6995-B5F5-934D0B438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100963" y="4592380"/>
            <a:ext cx="1794306" cy="159070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4D218B9-452E-86CD-0D08-9F67028FE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978075" cy="200988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ACA99D-5B58-73F1-094E-AB921A7F6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329409" y="295728"/>
            <a:ext cx="0" cy="6259437"/>
          </a:xfrm>
          <a:prstGeom prst="line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1063416"/>
            <a:ext cx="6742629" cy="4675705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5E12CB0-2C35-CEF5-3F43-62E8FFE9F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36103" y="305457"/>
            <a:ext cx="2847975" cy="6236208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0F4EEFE-BF6E-3C7A-54B6-7728A6E51F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15A696F-4F73-1678-9973-0EA3B62D88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69CF978F-742F-4396-8C45-8D7AF4520570}" type="datetime1">
              <a:rPr lang="en-US" smtClean="0"/>
              <a:t>1/28/2025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624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4B29688-DF70-05FA-D6B7-761E114D045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6110" y="2149929"/>
            <a:ext cx="6199724" cy="4028622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001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573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1145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594AC0E-FD4A-515B-8B99-4BDDECAD7DC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211786" y="2149929"/>
            <a:ext cx="3659414" cy="4028622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36F2C45-AA33-6953-F362-70B8E58B9F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F346C-9289-DAC3-4D24-EDB5A64E4DBA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E0B7E05-FC20-44A1-B3B6-E1F90DDD67D7}" type="datetime1">
              <a:rPr lang="en-US" smtClean="0"/>
              <a:t>1/28/2025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073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31BC32-6525-5D4C-65FB-434B14F17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62000"/>
            <a:ext cx="4410126" cy="53848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6DDF47B-4AEC-7B71-4811-29DA88850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73042" y="3991221"/>
            <a:ext cx="2156632" cy="21971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19688A-41C9-E2A9-D0EB-D213ACE23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195957" y="295728"/>
            <a:ext cx="0" cy="6259437"/>
          </a:xfrm>
          <a:prstGeom prst="line">
            <a:avLst/>
          </a:prstGeom>
          <a:noFill/>
          <a:ln w="15875">
            <a:gradFill>
              <a:gsLst>
                <a:gs pos="0">
                  <a:schemeClr val="accent5"/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9B9DA595-C83D-742C-5258-EA4215FD46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83731" y="876301"/>
            <a:ext cx="4949368" cy="337185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 lang="en-US" sz="4400" cap="all" baseline="0" dirty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F9E9671-EF9A-744A-ACDF-3AA17A32AE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83732" y="4095751"/>
            <a:ext cx="4949366" cy="1993900"/>
          </a:xfrm>
        </p:spPr>
        <p:txBody>
          <a:bodyPr lIns="0" anchor="ctr"/>
          <a:lstStyle>
            <a:lvl1pPr marL="0" indent="0" algn="l">
              <a:lnSpc>
                <a:spcPct val="150000"/>
              </a:lnSpc>
              <a:buNone/>
              <a:defRPr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A25345A-4332-7458-BF6E-B3EC1D4FC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F39E534-D5FC-2E3E-1997-F7B8482B84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8965431-1331-1690-65D0-1537F7DDFD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4D09747B-A127-40CC-8C3A-7A7B8E925519}" type="datetime1">
              <a:rPr lang="en-US" smtClean="0"/>
              <a:t>1/28/2025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512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8AB64F2-0CD7-2BAB-A3C7-CCDEFB78F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F8FA905-8C94-EAB7-38E5-5EC276ACB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B6289E3-65FA-EFC4-103C-783A6842AE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96F46445-B370-4073-A9E0-F381B9FBBD87}" type="datetime1">
              <a:rPr lang="en-US" smtClean="0"/>
              <a:t>1/28/2025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5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0327" y="1063416"/>
            <a:ext cx="5393901" cy="171788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80328" y="3048000"/>
            <a:ext cx="5415672" cy="268160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2000" cap="all" baseline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DD6F9074-1B4E-5E8C-9535-C9F3DBCB0E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688" y="1063415"/>
            <a:ext cx="3932462" cy="4666185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E6962B4-C5C1-2C06-CDBB-3A833613E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D0720ED-19EE-CA87-F4E1-BEB718D2D9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AABE175-2F64-B079-5725-D1B3F6E71D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F8DF0A98-853B-482C-B32A-A0B2FBEDB08A}" type="datetime1">
              <a:rPr lang="en-US" smtClean="0"/>
              <a:t>1/28/2025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2B6A54-B30C-D556-D0DE-A74838C4B2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15070"/>
            <a:ext cx="9888569" cy="5742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898072"/>
            <a:ext cx="8825657" cy="4174584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5" y="5273202"/>
            <a:ext cx="8825658" cy="530697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487BC-BC8A-54BD-C419-2D05ED6AA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76BF7-B63F-0888-5F54-CD72867FB3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6E76206-B91F-4CF6-9C9E-5D7AE9457F28}" type="datetime1">
              <a:rPr lang="en-US" smtClean="0"/>
              <a:t>1/28/2025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1D9EB9-82A1-C618-9290-18D7FE005A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3210" y="0"/>
            <a:ext cx="106855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255" y="854528"/>
            <a:ext cx="9309359" cy="1653180"/>
          </a:xfrm>
          <a:prstGeom prst="rect">
            <a:avLst/>
          </a:prstGeom>
        </p:spPr>
        <p:txBody>
          <a:bodyPr anchor="b"/>
          <a:lstStyle>
            <a:lvl1pPr algn="l"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48E7A19-538F-105E-346C-E5F13C4F28D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71513" y="2754313"/>
            <a:ext cx="8281987" cy="3704853"/>
          </a:xfrm>
        </p:spPr>
        <p:txBody>
          <a:bodyPr/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sz="1800">
                <a:latin typeface="+mn-lt"/>
              </a:defRPr>
            </a:lvl1pPr>
            <a:lvl2pPr marL="742950" indent="-285750">
              <a:buClr>
                <a:schemeClr val="accent5"/>
              </a:buClr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200150" indent="-285750">
              <a:buClr>
                <a:schemeClr val="accent5"/>
              </a:buClr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543050" indent="-171450">
              <a:buClr>
                <a:schemeClr val="accent5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4pPr>
            <a:lvl5pPr marL="2000250" indent="-171450">
              <a:buClr>
                <a:schemeClr val="accent5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45F7BDA-B43D-4F75-1B2C-695379E05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25B1EB8-4F24-00EB-0B8F-08411FD49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C9AE200-BA9A-95A3-1949-71A16F89FC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EB87CC03-CB18-48B5-8067-881A2EE1B36F}" type="datetime1">
              <a:rPr lang="en-US" smtClean="0"/>
              <a:t>1/28/2025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46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6">
            <a:extLst>
              <a:ext uri="{FF2B5EF4-FFF2-40B4-BE49-F238E27FC236}">
                <a16:creationId xmlns:a16="http://schemas.microsoft.com/office/drawing/2014/main" id="{D364E0E9-423E-A1E7-E8AF-3641993CD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7256" y="847398"/>
            <a:ext cx="2578130" cy="25908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FAC4E4-FABB-B671-BAE1-2B39A205F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76700" cy="3244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4D362D-3D74-9753-19E0-60569A7EA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1614" y="5267294"/>
            <a:ext cx="1794306" cy="15907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1063416"/>
            <a:ext cx="8825657" cy="4009239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5" y="5273202"/>
            <a:ext cx="8825658" cy="530697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6D8D262-64DE-D942-D418-1876799423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B70F63B5-8303-CB73-3AF8-1FED6C8CB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D03B46-D230-4B37-BD92-6E2DBC47B36E}" type="datetime1">
              <a:rPr lang="en-US" smtClean="0"/>
              <a:t>1/28/2025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671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46111" y="2256937"/>
            <a:ext cx="10225090" cy="1612934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46111" y="4370613"/>
            <a:ext cx="10225089" cy="2185829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2B015-E048-DF96-2AE2-926E178F1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7545F95-B059-079A-0269-07D99C073E3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3226CAB0-904D-44A6-8A42-971A697FA4F2}" type="datetime1">
              <a:rPr lang="en-US" smtClean="0"/>
              <a:t>1/28/2025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40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4922" y="1063415"/>
            <a:ext cx="5897391" cy="197161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algn="l">
              <a:lnSpc>
                <a:spcPct val="80000"/>
              </a:lnSpc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56572C7-BE6B-5F13-DC52-EDC4CE8F41D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44525" y="3035029"/>
            <a:ext cx="5897563" cy="2759345"/>
          </a:xfrm>
        </p:spPr>
        <p:txBody>
          <a:bodyPr anchor="b"/>
          <a:lstStyle>
            <a:lvl1pPr marL="283464" indent="-283464">
              <a:buClr>
                <a:schemeClr val="accent5"/>
              </a:buClr>
              <a:defRPr sz="1800">
                <a:latin typeface="+mn-lt"/>
              </a:defRPr>
            </a:lvl1pPr>
            <a:lvl2pPr>
              <a:buClr>
                <a:schemeClr val="accent5"/>
              </a:buClr>
              <a:defRPr sz="1600">
                <a:latin typeface="+mn-lt"/>
              </a:defRPr>
            </a:lvl2pPr>
            <a:lvl3pPr>
              <a:buClr>
                <a:schemeClr val="accent5"/>
              </a:buClr>
              <a:defRPr sz="1400">
                <a:latin typeface="+mn-lt"/>
              </a:defRPr>
            </a:lvl3pPr>
            <a:lvl4pPr>
              <a:buClr>
                <a:schemeClr val="accent5"/>
              </a:buClr>
              <a:defRPr sz="1200">
                <a:latin typeface="+mn-lt"/>
              </a:defRPr>
            </a:lvl4pPr>
            <a:lvl5pPr>
              <a:buClr>
                <a:schemeClr val="accent5"/>
              </a:buClr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34F55F0-22D4-40B0-49A9-AB4AF26B65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32625" y="1063625"/>
            <a:ext cx="3824288" cy="4730750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8699564-CACA-76F2-01D1-D84D99A683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18FAB-ACF2-EAE6-83C7-5D92BAE57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697C765-F4EE-7492-92E7-E22B8E9CCA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131D29BA-018B-4A78-950B-75527D399E98}" type="datetime1">
              <a:rPr lang="en-US" smtClean="0"/>
              <a:t>1/28/2025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46111" y="2149928"/>
            <a:ext cx="4926096" cy="4028585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45103" y="2149892"/>
            <a:ext cx="4926097" cy="4028622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2B015-E048-DF96-2AE2-926E178F1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7545F95-B059-079A-0269-07D99C073E3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F9DEC7E7-8658-4432-9E89-1548FF41691A}" type="datetime1">
              <a:rPr lang="en-US" smtClean="0"/>
              <a:t>1/28/2025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511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9600"/>
            <a:ext cx="10238392" cy="1243648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6F53C0-C8E9-17B4-1C4C-1AD5D52877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112" y="2035175"/>
            <a:ext cx="3120346" cy="4213225"/>
          </a:xfrm>
        </p:spPr>
        <p:txBody>
          <a:bodyPr/>
          <a:lstStyle>
            <a:lvl1pPr>
              <a:buClr>
                <a:schemeClr val="accent5"/>
              </a:buClr>
              <a:defRPr sz="1800">
                <a:latin typeface="+mn-lt"/>
              </a:defRPr>
            </a:lvl1pPr>
            <a:lvl2pPr>
              <a:buClr>
                <a:schemeClr val="accent5"/>
              </a:buClr>
              <a:defRPr sz="1800">
                <a:latin typeface="+mn-lt"/>
              </a:defRPr>
            </a:lvl2pPr>
            <a:lvl3pPr>
              <a:buClr>
                <a:schemeClr val="accent5"/>
              </a:buClr>
              <a:defRPr sz="1800">
                <a:latin typeface="+mn-lt"/>
              </a:defRPr>
            </a:lvl3pPr>
            <a:lvl4pPr>
              <a:buClr>
                <a:schemeClr val="accent5"/>
              </a:buClr>
              <a:defRPr sz="1800">
                <a:latin typeface="+mn-lt"/>
              </a:defRPr>
            </a:lvl4pPr>
            <a:lvl5pPr>
              <a:buClr>
                <a:schemeClr val="accent5"/>
              </a:buClr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203FD85-4B08-E583-F5AA-2C363470F493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3967163" y="2035175"/>
            <a:ext cx="6926262" cy="421322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AF87D01-09AC-BFDF-523E-9A386E3D5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305BA-BC81-56ED-E20B-2D5D41E695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9852A62-9FCC-F35D-576B-3A9CF7D906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9A407B6D-4EF2-46B1-90CE-F72E9577ACD9}" type="datetime1">
              <a:rPr lang="en-US" smtClean="0"/>
              <a:t>1/28/2025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653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84FD26-B27E-89C1-EC74-7F337279C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F38330-42A6-CBDC-49D5-6651820A4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195957" y="295728"/>
            <a:ext cx="0" cy="6259437"/>
          </a:xfrm>
          <a:prstGeom prst="line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80194AA-3CF1-8747-1BCF-A8D4F49AF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0243" y="288622"/>
            <a:ext cx="11582400" cy="6266543"/>
          </a:xfrm>
          <a:prstGeom prst="rect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432CF485-28BA-4659-B624-AA1C49B2E30F}" type="datetime1">
              <a:rPr lang="en-US" smtClean="0"/>
              <a:t>1/28/2025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1" r:id="rId3"/>
    <p:sldLayoutId id="2147483680" r:id="rId4"/>
    <p:sldLayoutId id="2147483679" r:id="rId5"/>
    <p:sldLayoutId id="2147483677" r:id="rId6"/>
    <p:sldLayoutId id="2147483668" r:id="rId7"/>
    <p:sldLayoutId id="2147483686" r:id="rId8"/>
    <p:sldLayoutId id="2147483678" r:id="rId9"/>
    <p:sldLayoutId id="2147483671" r:id="rId10"/>
    <p:sldLayoutId id="2147483681" r:id="rId11"/>
    <p:sldLayoutId id="2147483682" r:id="rId12"/>
    <p:sldLayoutId id="2147483674" r:id="rId13"/>
    <p:sldLayoutId id="2147483684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20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rstquadrantlabs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mailto:hr@firstquadrantlabs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193C04B-6761-04E9-9F25-E406E4FD72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2135680"/>
            <a:ext cx="7872418" cy="1532540"/>
          </a:xfrm>
        </p:spPr>
        <p:txBody>
          <a:bodyPr vert="horz" lIns="0" tIns="45720" rIns="91440" bIns="45720" rtlCol="0" anchor="ctr">
            <a:noAutofit/>
          </a:bodyPr>
          <a:lstStyle/>
          <a:p>
            <a:pPr algn="ctr"/>
            <a:endParaRPr lang="en-US" sz="36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en-US" dirty="0">
              <a:cs typeface="Biome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049183-CA69-9D21-B743-6E5B59757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BD5FE5-75D4-38D5-B6FC-31138FF99FDB}"/>
              </a:ext>
            </a:extLst>
          </p:cNvPr>
          <p:cNvSpPr txBox="1"/>
          <p:nvPr/>
        </p:nvSpPr>
        <p:spPr>
          <a:xfrm>
            <a:off x="326535" y="1236701"/>
            <a:ext cx="10865468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b="1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Network  Flow </a:t>
            </a:r>
            <a:r>
              <a:rPr lang="en-US" sz="4800" b="1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Classification </a:t>
            </a:r>
            <a:endParaRPr lang="en-US" sz="4800" b="1">
              <a:solidFill>
                <a:schemeClr val="bg1">
                  <a:lumMod val="75000"/>
                  <a:lumOff val="25000"/>
                </a:schemeClr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9771B3-EF71-D730-6156-2794A685CFA0}"/>
              </a:ext>
            </a:extLst>
          </p:cNvPr>
          <p:cNvSpPr txBox="1"/>
          <p:nvPr/>
        </p:nvSpPr>
        <p:spPr>
          <a:xfrm>
            <a:off x="323437" y="3672158"/>
            <a:ext cx="10861854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Detecting Patterns in Network Traffic</a:t>
            </a:r>
          </a:p>
          <a:p>
            <a:pPr algn="l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13FC4E-BEEA-8457-02CB-C1F30C6A903D}"/>
              </a:ext>
            </a:extLst>
          </p:cNvPr>
          <p:cNvSpPr txBox="1"/>
          <p:nvPr/>
        </p:nvSpPr>
        <p:spPr>
          <a:xfrm>
            <a:off x="323954" y="5909479"/>
            <a:ext cx="108680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Biome"/>
              </a:rPr>
              <a:t>27-01-2025                                                                                                                         By hit kalariya</a:t>
            </a:r>
          </a:p>
        </p:txBody>
      </p:sp>
    </p:spTree>
    <p:extLst>
      <p:ext uri="{BB962C8B-B14F-4D97-AF65-F5344CB8AC3E}">
        <p14:creationId xmlns:p14="http://schemas.microsoft.com/office/powerpoint/2010/main" val="3597027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C8841-9FB2-45F2-B645-CE6DC82A4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134" y="296968"/>
            <a:ext cx="9662480" cy="1002692"/>
          </a:xfrm>
        </p:spPr>
        <p:txBody>
          <a:bodyPr/>
          <a:lstStyle/>
          <a:p>
            <a:r>
              <a:rPr lang="en-US" sz="44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4400" b="1" dirty="0"/>
              <a:t>Challenges &amp; Solutions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651E7-6085-8C48-79B5-9E18BF6F49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02BAB0-2BB9-32F4-B37B-E15E356FBF5D}"/>
              </a:ext>
            </a:extLst>
          </p:cNvPr>
          <p:cNvSpPr txBox="1"/>
          <p:nvPr/>
        </p:nvSpPr>
        <p:spPr>
          <a:xfrm>
            <a:off x="656166" y="1532261"/>
            <a:ext cx="10572491" cy="42780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lvl="1" indent="-342900" algn="just">
              <a:spcBef>
                <a:spcPct val="20000"/>
              </a:spcBef>
              <a:buFont typeface="Arial"/>
              <a:buChar char="•"/>
            </a:pPr>
            <a:r>
              <a:rPr lang="en-US" sz="2000" b="1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Challenge 1:</a:t>
            </a: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 Imbalanced Dataset</a:t>
            </a:r>
            <a:endParaRPr lang="en-US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457200" lvl="2" algn="just">
              <a:spcBef>
                <a:spcPct val="20000"/>
              </a:spcBef>
            </a:pPr>
            <a:r>
              <a:rPr lang="en-US" sz="2000" b="1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Solution:</a:t>
            </a: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 Applied SMOTE for balancing.</a:t>
            </a:r>
          </a:p>
          <a:p>
            <a:pPr marL="285750" lvl="1" indent="-285750" algn="just">
              <a:spcBef>
                <a:spcPct val="20000"/>
              </a:spcBef>
              <a:buFont typeface="Arial"/>
              <a:buChar char="•"/>
            </a:pPr>
            <a:r>
              <a:rPr lang="en-US" sz="2000" b="1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Challenge 2:</a:t>
            </a: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 Feature Redundancy</a:t>
            </a:r>
          </a:p>
          <a:p>
            <a:pPr marL="457200" lvl="2" algn="just">
              <a:spcBef>
                <a:spcPct val="20000"/>
              </a:spcBef>
            </a:pPr>
            <a:r>
              <a:rPr lang="en-US" sz="2000" b="1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Solution: </a:t>
            </a: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Conducted correlation analysis to reduce redundant features.</a:t>
            </a:r>
          </a:p>
          <a:p>
            <a:pPr marL="285750" lvl="1" indent="-285750" algn="just">
              <a:spcBef>
                <a:spcPct val="20000"/>
              </a:spcBef>
              <a:buFont typeface="Arial"/>
              <a:buChar char="•"/>
            </a:pPr>
            <a:r>
              <a:rPr lang="en-US" sz="2000" b="1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Challenge 3: </a:t>
            </a: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High Variance in Models</a:t>
            </a:r>
          </a:p>
          <a:p>
            <a:pPr marL="457200" lvl="2" algn="just">
              <a:spcBef>
                <a:spcPct val="20000"/>
              </a:spcBef>
            </a:pPr>
            <a:r>
              <a:rPr lang="en-US" sz="2000" b="1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Solution:</a:t>
            </a: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 Used cross-validation to improve stability.</a:t>
            </a:r>
          </a:p>
          <a:p>
            <a:pPr marL="285750" lvl="1" indent="-285750" algn="just">
              <a:spcBef>
                <a:spcPct val="20000"/>
              </a:spcBef>
              <a:buFont typeface="Arial,Sans-Serif"/>
              <a:buChar char="•"/>
            </a:pPr>
            <a:r>
              <a:rPr lang="en-US" sz="2000" b="1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Challenge 4:</a:t>
            </a: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 OVERFITTING in Models</a:t>
            </a:r>
          </a:p>
          <a:p>
            <a:pPr marL="457200" lvl="2" algn="just">
              <a:spcBef>
                <a:spcPct val="20000"/>
              </a:spcBef>
            </a:pPr>
            <a:r>
              <a:rPr lang="en-US" sz="2000" b="1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Solution:</a:t>
            </a: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 ADDED SOME NOISE IN DATASET.</a:t>
            </a:r>
          </a:p>
          <a:p>
            <a:endParaRPr lang="en-US" cap="all" dirty="0">
              <a:solidFill>
                <a:srgbClr val="FFFFFF"/>
              </a:solidFill>
              <a:latin typeface="Century Gothic"/>
              <a:cs typeface="Biome"/>
            </a:endParaRPr>
          </a:p>
          <a:p>
            <a:pPr marL="457200" lvl="2" algn="just">
              <a:spcBef>
                <a:spcPct val="20000"/>
              </a:spcBef>
            </a:pPr>
            <a:endParaRPr lang="en-US" sz="2000" cap="all" dirty="0">
              <a:solidFill>
                <a:schemeClr val="bg1">
                  <a:lumMod val="75000"/>
                  <a:lumOff val="25000"/>
                </a:schemeClr>
              </a:solidFill>
              <a:latin typeface="Biome"/>
              <a:cs typeface="Biom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007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EF61E-36FE-E907-3FE8-E60515825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26" y="296968"/>
            <a:ext cx="10851944" cy="1067741"/>
          </a:xfrm>
        </p:spPr>
        <p:txBody>
          <a:bodyPr/>
          <a:lstStyle/>
          <a:p>
            <a:r>
              <a:rPr lang="en-US" sz="4400" b="1" dirty="0"/>
              <a:t> Future Scope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A63102-E3C9-23DF-A110-4EEA629318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5EBE1B-9A1B-985D-EAFE-B7849829F19A}"/>
              </a:ext>
            </a:extLst>
          </p:cNvPr>
          <p:cNvSpPr txBox="1"/>
          <p:nvPr/>
        </p:nvSpPr>
        <p:spPr>
          <a:xfrm>
            <a:off x="325501" y="1619250"/>
            <a:ext cx="10794742" cy="31208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lvl="1" indent="-285750" algn="just">
              <a:spcBef>
                <a:spcPct val="20000"/>
              </a:spcBef>
              <a:buFont typeface="Arial"/>
              <a:buChar char="•"/>
            </a:pPr>
            <a:r>
              <a:rPr lang="en-US" sz="2400" b="1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Potential Enhancements:​</a:t>
            </a:r>
          </a:p>
          <a:p>
            <a:pPr marL="457200" lvl="2" algn="just">
              <a:spcBef>
                <a:spcPct val="20000"/>
              </a:spcBef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- Integration with real-time network monitoring tools.​</a:t>
            </a:r>
          </a:p>
          <a:p>
            <a:pPr marL="457200" lvl="2" algn="just">
              <a:spcBef>
                <a:spcPct val="20000"/>
              </a:spcBef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- Experimentation with deep learning models.​</a:t>
            </a:r>
          </a:p>
          <a:p>
            <a:pPr marL="457200" lvl="2" algn="just">
              <a:spcBef>
                <a:spcPct val="20000"/>
              </a:spcBef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- Additional feature engineering techniques.​</a:t>
            </a:r>
          </a:p>
          <a:p>
            <a:pPr marL="457200" lvl="2" algn="just">
              <a:spcBef>
                <a:spcPct val="20000"/>
              </a:spcBef>
            </a:pPr>
            <a:endParaRPr lang="en-US" sz="2000" cap="all" dirty="0">
              <a:solidFill>
                <a:schemeClr val="bg1">
                  <a:lumMod val="75000"/>
                  <a:lumOff val="25000"/>
                </a:schemeClr>
              </a:solidFill>
              <a:latin typeface="Biome"/>
              <a:cs typeface="Biome"/>
            </a:endParaRPr>
          </a:p>
          <a:p>
            <a:pPr marL="285750" lvl="1" indent="-285750" algn="just">
              <a:spcBef>
                <a:spcPct val="20000"/>
              </a:spcBef>
              <a:buFont typeface="Arial"/>
              <a:buChar char="•"/>
            </a:pPr>
            <a:r>
              <a:rPr lang="en-US" sz="2400" b="1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Broader Impact:​</a:t>
            </a:r>
          </a:p>
          <a:p>
            <a:pPr marL="457200" lvl="2" algn="just">
              <a:spcBef>
                <a:spcPct val="20000"/>
              </a:spcBef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- Enhanced security measures.​</a:t>
            </a:r>
          </a:p>
          <a:p>
            <a:pPr marL="457200" lvl="2" algn="just">
              <a:spcBef>
                <a:spcPct val="20000"/>
              </a:spcBef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- Improved traffic flow management.​</a:t>
            </a:r>
          </a:p>
        </p:txBody>
      </p:sp>
    </p:spTree>
    <p:extLst>
      <p:ext uri="{BB962C8B-B14F-4D97-AF65-F5344CB8AC3E}">
        <p14:creationId xmlns:p14="http://schemas.microsoft.com/office/powerpoint/2010/main" val="1779298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1B692-208F-75C9-90DE-88EBD2229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134" y="296968"/>
            <a:ext cx="10861236" cy="984106"/>
          </a:xfrm>
        </p:spPr>
        <p:txBody>
          <a:bodyPr/>
          <a:lstStyle/>
          <a:p>
            <a:r>
              <a:rPr lang="en-US" sz="44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4400" b="1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307CC7-23B4-EE9E-3885-7B165ADB7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B5DE6-FD68-C1C9-5A62-1B05CB74D8B2}"/>
              </a:ext>
            </a:extLst>
          </p:cNvPr>
          <p:cNvSpPr txBox="1"/>
          <p:nvPr/>
        </p:nvSpPr>
        <p:spPr>
          <a:xfrm>
            <a:off x="316208" y="1709336"/>
            <a:ext cx="10509251" cy="33670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lvl="1" indent="-285750" algn="just">
              <a:spcBef>
                <a:spcPct val="20000"/>
              </a:spcBef>
              <a:buFont typeface="Arial"/>
              <a:buChar char="•"/>
            </a:pPr>
            <a:r>
              <a:rPr lang="en-US" sz="2400" b="1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Key Takeaways:​</a:t>
            </a:r>
            <a:endParaRPr lang="en-US"/>
          </a:p>
          <a:p>
            <a:pPr marL="457200" lvl="2" algn="just">
              <a:spcBef>
                <a:spcPct val="20000"/>
              </a:spcBef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- Successfully classified network flows with high accuracy.​</a:t>
            </a:r>
          </a:p>
          <a:p>
            <a:pPr marL="457200" lvl="2" algn="just">
              <a:spcBef>
                <a:spcPct val="20000"/>
              </a:spcBef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- Identified significant features for model performance.​</a:t>
            </a:r>
          </a:p>
          <a:p>
            <a:pPr marL="457200" lvl="2" algn="just">
              <a:spcBef>
                <a:spcPct val="20000"/>
              </a:spcBef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- Demonstrated the applicability of machine learning for network security.​</a:t>
            </a:r>
          </a:p>
          <a:p>
            <a:pPr marL="457200" lvl="2" algn="just">
              <a:spcBef>
                <a:spcPct val="20000"/>
              </a:spcBef>
            </a:pPr>
            <a:endParaRPr lang="en-US" sz="2000" cap="all" dirty="0">
              <a:solidFill>
                <a:schemeClr val="bg1">
                  <a:lumMod val="75000"/>
                  <a:lumOff val="25000"/>
                </a:schemeClr>
              </a:solidFill>
              <a:latin typeface="Biome"/>
              <a:cs typeface="Biome"/>
            </a:endParaRPr>
          </a:p>
          <a:p>
            <a:pPr marL="285750" lvl="1" indent="-285750" algn="just">
              <a:spcBef>
                <a:spcPct val="20000"/>
              </a:spcBef>
              <a:buFont typeface="Arial"/>
              <a:buChar char="•"/>
            </a:pPr>
            <a:r>
              <a:rPr lang="en-US" sz="2400" b="1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Outcome:</a:t>
            </a:r>
          </a:p>
          <a:p>
            <a:pPr marL="457200" lvl="2" algn="just">
              <a:spcBef>
                <a:spcPct val="20000"/>
              </a:spcBef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- Practical insights for better traffic classification and anomaly detection.​</a:t>
            </a:r>
            <a:endParaRPr lang="en-US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725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87">
            <a:extLst>
              <a:ext uri="{FF2B5EF4-FFF2-40B4-BE49-F238E27FC236}">
                <a16:creationId xmlns:a16="http://schemas.microsoft.com/office/drawing/2014/main" id="{B8BBB46D-7535-758B-7C25-1ECF583429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74003" y="905256"/>
            <a:ext cx="4949368" cy="1792224"/>
          </a:xfrm>
        </p:spPr>
        <p:txBody>
          <a:bodyPr>
            <a:normAutofit/>
          </a:bodyPr>
          <a:lstStyle/>
          <a:p>
            <a:r>
              <a:rPr lang="en-US" sz="5400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40BC280-7B2C-E474-AD18-9551060CF2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83732" y="4095751"/>
            <a:ext cx="4949366" cy="19939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1155CC"/>
                </a:solidFill>
                <a:latin typeface="Arial"/>
                <a:cs typeface="Arial"/>
                <a:hlinkClick r:id="rId3"/>
              </a:rPr>
              <a:t>https://www.firstquadrantlabs.com/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5E5E5E"/>
                </a:solidFill>
                <a:hlinkClick r:id="rId4"/>
              </a:rPr>
              <a:t>hr@firstquadrantlabs.com</a:t>
            </a:r>
            <a:endParaRPr lang="en-US" sz="1800" dirty="0">
              <a:cs typeface="Biome"/>
              <a:hlinkClick r:id="rId4"/>
            </a:endParaRPr>
          </a:p>
          <a:p>
            <a:endParaRPr lang="en-US" sz="1600" dirty="0">
              <a:solidFill>
                <a:srgbClr val="1155CC"/>
              </a:solidFill>
              <a:latin typeface="Arial"/>
              <a:cs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453FBA-EC36-F4DC-A25A-453D9702D7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789112-80D7-7DE5-02AD-6F7ADF2F6FAE}"/>
              </a:ext>
            </a:extLst>
          </p:cNvPr>
          <p:cNvSpPr txBox="1"/>
          <p:nvPr/>
        </p:nvSpPr>
        <p:spPr>
          <a:xfrm>
            <a:off x="5774003" y="3929688"/>
            <a:ext cx="4064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FIRST QUADRANT LABS</a:t>
            </a:r>
            <a:endParaRPr lang="en-IN" sz="2400" b="1" cap="all" dirty="0">
              <a:solidFill>
                <a:schemeClr val="bg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71737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D88A2-E914-815C-661F-1399C3A89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7" y="515149"/>
            <a:ext cx="5412486" cy="788615"/>
          </a:xfrm>
        </p:spPr>
        <p:txBody>
          <a:bodyPr anchor="t"/>
          <a:lstStyle/>
          <a:p>
            <a:r>
              <a:rPr lang="en-US" sz="4400" b="1" dirty="0"/>
              <a:t>Agenda </a:t>
            </a:r>
            <a:endParaRPr lang="en-US" sz="4400" b="1">
              <a:cs typeface="Biome"/>
            </a:endParaRPr>
          </a:p>
        </p:txBody>
      </p:sp>
      <p:pic>
        <p:nvPicPr>
          <p:cNvPr id="34" name="Content Placeholder 22" descr="Scientists in lab">
            <a:extLst>
              <a:ext uri="{FF2B5EF4-FFF2-40B4-BE49-F238E27FC236}">
                <a16:creationId xmlns:a16="http://schemas.microsoft.com/office/drawing/2014/main" id="{9E4D4191-282B-E07E-4C6D-AD1D7B7D471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1688" y="1063415"/>
            <a:ext cx="3932462" cy="466618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1DBBF-A6A0-06FE-F8CD-795DE86F28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503192-80AA-BF51-1594-CCDE201B08D8}"/>
              </a:ext>
            </a:extLst>
          </p:cNvPr>
          <p:cNvSpPr txBox="1"/>
          <p:nvPr/>
        </p:nvSpPr>
        <p:spPr>
          <a:xfrm>
            <a:off x="778519" y="1417135"/>
            <a:ext cx="5215519" cy="43242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,Sans-Serif"/>
              <a:buChar char="•"/>
            </a:pPr>
            <a:r>
              <a:rPr lang="en-US" sz="2000" b="1" cap="all" dirty="0">
                <a:solidFill>
                  <a:srgbClr val="404040"/>
                </a:solidFill>
                <a:latin typeface="Biome"/>
                <a:cs typeface="Biome"/>
              </a:rPr>
              <a:t>Introduction</a:t>
            </a:r>
            <a:endParaRPr lang="en-US" sz="2000">
              <a:latin typeface="Biome"/>
              <a:cs typeface="Biome"/>
            </a:endParaRP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,Sans-Serif"/>
              <a:buChar char="•"/>
            </a:pPr>
            <a:r>
              <a:rPr lang="en-US" sz="2000" b="1" cap="all" dirty="0">
                <a:solidFill>
                  <a:srgbClr val="404040"/>
                </a:solidFill>
                <a:latin typeface="Biome"/>
                <a:cs typeface="Biome"/>
              </a:rPr>
              <a:t>Problem Statement</a:t>
            </a:r>
            <a:endParaRPr lang="en-US" sz="2000">
              <a:latin typeface="Biome"/>
              <a:cs typeface="Biome"/>
            </a:endParaRP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,Sans-Serif"/>
              <a:buChar char="•"/>
            </a:pPr>
            <a:r>
              <a:rPr lang="en-US" sz="2000" b="1" cap="all" dirty="0">
                <a:solidFill>
                  <a:srgbClr val="404040"/>
                </a:solidFill>
                <a:latin typeface="Biome"/>
                <a:cs typeface="Biome"/>
              </a:rPr>
              <a:t>Dataset Overview</a:t>
            </a:r>
            <a:endParaRPr lang="en-US" sz="2000">
              <a:latin typeface="Biome"/>
              <a:cs typeface="Biome"/>
            </a:endParaRP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,Sans-Serif"/>
              <a:buChar char="•"/>
            </a:pPr>
            <a:r>
              <a:rPr lang="en-US" sz="2000" b="1" cap="all" dirty="0">
                <a:solidFill>
                  <a:srgbClr val="404040"/>
                </a:solidFill>
                <a:latin typeface="Biome"/>
                <a:cs typeface="Biome"/>
              </a:rPr>
              <a:t>Feature Selection</a:t>
            </a:r>
            <a:endParaRPr lang="en-US" sz="2000">
              <a:latin typeface="Biome"/>
              <a:cs typeface="Biome"/>
            </a:endParaRP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,Sans-Serif"/>
              <a:buChar char="•"/>
            </a:pPr>
            <a:r>
              <a:rPr lang="en-US" sz="2000" b="1" cap="all" dirty="0">
                <a:solidFill>
                  <a:srgbClr val="404040"/>
                </a:solidFill>
                <a:latin typeface="Biome"/>
                <a:cs typeface="Biome"/>
              </a:rPr>
              <a:t>Machine Learning Models</a:t>
            </a:r>
            <a:endParaRPr lang="en-US" sz="2000">
              <a:latin typeface="Biome"/>
              <a:cs typeface="Biome"/>
            </a:endParaRP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,Sans-Serif"/>
              <a:buChar char="•"/>
            </a:pPr>
            <a:r>
              <a:rPr lang="en-US" sz="2000" b="1" cap="all" dirty="0">
                <a:solidFill>
                  <a:srgbClr val="404040"/>
                </a:solidFill>
                <a:latin typeface="Biome"/>
                <a:cs typeface="Biome"/>
              </a:rPr>
              <a:t>Training Process</a:t>
            </a:r>
            <a:endParaRPr lang="en-US" sz="2000">
              <a:latin typeface="Biome"/>
              <a:cs typeface="Biome"/>
            </a:endParaRP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,Sans-Serif"/>
              <a:buChar char="•"/>
            </a:pPr>
            <a:r>
              <a:rPr lang="en-US" sz="2000" b="1" cap="all" dirty="0">
                <a:solidFill>
                  <a:srgbClr val="404040"/>
                </a:solidFill>
                <a:latin typeface="Biome"/>
                <a:cs typeface="Biome"/>
              </a:rPr>
              <a:t>Results</a:t>
            </a:r>
            <a:endParaRPr lang="en-US" sz="2000">
              <a:latin typeface="Biome"/>
              <a:cs typeface="Biome"/>
            </a:endParaRP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,Sans-Serif"/>
              <a:buChar char="•"/>
            </a:pPr>
            <a:r>
              <a:rPr lang="en-US" sz="2000" b="1" cap="all" dirty="0">
                <a:solidFill>
                  <a:srgbClr val="404040"/>
                </a:solidFill>
                <a:latin typeface="Biome"/>
                <a:cs typeface="Biome"/>
              </a:rPr>
              <a:t>Challenges &amp; Solutions</a:t>
            </a:r>
            <a:endParaRPr lang="en-US" sz="2000">
              <a:latin typeface="Biome"/>
              <a:cs typeface="Biome"/>
            </a:endParaRP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,Sans-Serif"/>
              <a:buChar char="•"/>
            </a:pPr>
            <a:r>
              <a:rPr lang="en-US" sz="2000" b="1" cap="all" dirty="0">
                <a:solidFill>
                  <a:srgbClr val="404040"/>
                </a:solidFill>
                <a:latin typeface="Biome"/>
                <a:cs typeface="Biome"/>
              </a:rPr>
              <a:t>Future Scope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,Sans-Serif"/>
              <a:buChar char="•"/>
            </a:pPr>
            <a:r>
              <a:rPr lang="en-US" sz="2000" b="1" cap="all" dirty="0">
                <a:solidFill>
                  <a:srgbClr val="404040"/>
                </a:solidFill>
                <a:latin typeface="Biome"/>
                <a:cs typeface="Biome"/>
              </a:rPr>
              <a:t>Conclusion</a:t>
            </a:r>
            <a:endParaRPr lang="en-US" sz="2000" dirty="0">
              <a:latin typeface="Biome"/>
              <a:cs typeface="Biome"/>
            </a:endParaRPr>
          </a:p>
        </p:txBody>
      </p:sp>
    </p:spTree>
    <p:extLst>
      <p:ext uri="{BB962C8B-B14F-4D97-AF65-F5344CB8AC3E}">
        <p14:creationId xmlns:p14="http://schemas.microsoft.com/office/powerpoint/2010/main" val="1290560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2D882-0AB0-D7CC-2028-F2498855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908" y="294049"/>
            <a:ext cx="10870046" cy="968608"/>
          </a:xfrm>
        </p:spPr>
        <p:txBody>
          <a:bodyPr/>
          <a:lstStyle/>
          <a:p>
            <a:r>
              <a:rPr lang="en-US" sz="4400" b="1" dirty="0"/>
              <a:t> Introduction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87364-737B-EA8D-F6D8-BCE5B83530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50807E-9B53-9BAC-0889-CFBC468F1FA4}"/>
              </a:ext>
            </a:extLst>
          </p:cNvPr>
          <p:cNvSpPr txBox="1"/>
          <p:nvPr/>
        </p:nvSpPr>
        <p:spPr>
          <a:xfrm>
            <a:off x="5354910" y="1408358"/>
            <a:ext cx="5839158" cy="4751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Font typeface="Arial,Sans-Serif"/>
              <a:buChar char="•"/>
            </a:pPr>
            <a:r>
              <a:rPr lang="en-US" sz="2400" b="1" cap="all" dirty="0">
                <a:solidFill>
                  <a:srgbClr val="404040"/>
                </a:solidFill>
                <a:latin typeface="Biome"/>
                <a:cs typeface="Biome"/>
              </a:rPr>
              <a:t>Problem Statement:</a:t>
            </a:r>
            <a:r>
              <a:rPr lang="en-US" sz="2000" cap="all" dirty="0">
                <a:solidFill>
                  <a:srgbClr val="404040"/>
                </a:solidFill>
                <a:latin typeface="Biome"/>
                <a:cs typeface="Biome"/>
              </a:rPr>
              <a:t> Efficient classification of network traffic data to enhance detection and decision-making processes.</a:t>
            </a:r>
            <a:endParaRPr lang="en-US" sz="2000" dirty="0">
              <a:latin typeface="Biome"/>
              <a:cs typeface="Biome"/>
            </a:endParaRPr>
          </a:p>
          <a:p>
            <a:pPr marL="342900" indent="-342900" algn="just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Font typeface="Arial,Sans-Serif"/>
              <a:buChar char="•"/>
            </a:pPr>
            <a:r>
              <a:rPr lang="en-US" sz="2400" b="1" cap="all" dirty="0">
                <a:solidFill>
                  <a:srgbClr val="404040"/>
                </a:solidFill>
                <a:latin typeface="Biome"/>
                <a:cs typeface="Biome"/>
              </a:rPr>
              <a:t>Purpose:</a:t>
            </a:r>
            <a:endParaRPr lang="en-US" sz="2400" b="1" dirty="0">
              <a:latin typeface="Biome"/>
              <a:cs typeface="Biome"/>
            </a:endParaRPr>
          </a:p>
          <a:p>
            <a:pPr algn="just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000" cap="all" dirty="0">
                <a:solidFill>
                  <a:srgbClr val="404040"/>
                </a:solidFill>
                <a:latin typeface="Biome"/>
                <a:cs typeface="Biome"/>
              </a:rPr>
              <a:t>  Improve network security</a:t>
            </a:r>
            <a:endParaRPr lang="en-US" sz="2000" dirty="0">
              <a:latin typeface="Biome"/>
              <a:cs typeface="Biome"/>
            </a:endParaRPr>
          </a:p>
          <a:p>
            <a:pPr algn="just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000" cap="all" dirty="0">
                <a:solidFill>
                  <a:srgbClr val="404040"/>
                </a:solidFill>
                <a:latin typeface="Biome"/>
                <a:cs typeface="Biome"/>
              </a:rPr>
              <a:t>  Optimize traffic performance</a:t>
            </a:r>
            <a:endParaRPr lang="en-US" sz="2000" dirty="0">
              <a:latin typeface="Biome"/>
              <a:cs typeface="Biome"/>
            </a:endParaRPr>
          </a:p>
          <a:p>
            <a:pPr marL="342900" indent="-342900" algn="just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Font typeface="Arial,Sans-Serif"/>
              <a:buChar char="•"/>
            </a:pPr>
            <a:r>
              <a:rPr lang="en-US" sz="2400" b="1" cap="all" dirty="0">
                <a:solidFill>
                  <a:srgbClr val="404040"/>
                </a:solidFill>
                <a:latin typeface="Biome"/>
                <a:cs typeface="Biome"/>
              </a:rPr>
              <a:t>Relevance:</a:t>
            </a:r>
            <a:r>
              <a:rPr lang="en-US" sz="2000" cap="all" dirty="0">
                <a:solidFill>
                  <a:srgbClr val="404040"/>
                </a:solidFill>
                <a:latin typeface="Biome"/>
                <a:cs typeface="Biome"/>
              </a:rPr>
              <a:t> Identifying malicious activities and unusual patterns is critical for maintaining secure systems.</a:t>
            </a:r>
            <a:endParaRPr lang="en-US" dirty="0"/>
          </a:p>
          <a:p>
            <a:pPr algn="l"/>
            <a:endParaRPr lang="en-US" dirty="0"/>
          </a:p>
        </p:txBody>
      </p:sp>
      <p:pic>
        <p:nvPicPr>
          <p:cNvPr id="4" name="Picture 3" descr="A circular white circle with many different symbols&#10;&#10;Description automatically generated with medium confidence">
            <a:extLst>
              <a:ext uri="{FF2B5EF4-FFF2-40B4-BE49-F238E27FC236}">
                <a16:creationId xmlns:a16="http://schemas.microsoft.com/office/drawing/2014/main" id="{B7BA17EE-946C-9C5E-48D0-95832A1E86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804" t="2532" r="25556" b="16134"/>
          <a:stretch/>
        </p:blipFill>
        <p:spPr>
          <a:xfrm>
            <a:off x="682028" y="1636776"/>
            <a:ext cx="4250141" cy="40599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9135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6C529-2D90-9FEB-D99E-413966425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26" y="296968"/>
            <a:ext cx="10851944" cy="965521"/>
          </a:xfrm>
        </p:spPr>
        <p:txBody>
          <a:bodyPr/>
          <a:lstStyle/>
          <a:p>
            <a:r>
              <a:rPr lang="en-US" sz="4400" b="1" dirty="0">
                <a:cs typeface="Biome"/>
              </a:rPr>
              <a:t> Problem Statement </a:t>
            </a:r>
            <a:endParaRPr lang="en-US" sz="4400" dirty="0">
              <a:solidFill>
                <a:srgbClr val="000000"/>
              </a:solidFill>
              <a:cs typeface="Biom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E8B4F-4515-CAA4-AE2D-B68686303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626D08-21F6-2467-2719-FE18420F735B}"/>
              </a:ext>
            </a:extLst>
          </p:cNvPr>
          <p:cNvSpPr txBox="1"/>
          <p:nvPr/>
        </p:nvSpPr>
        <p:spPr>
          <a:xfrm>
            <a:off x="489673" y="1602729"/>
            <a:ext cx="10537385" cy="33003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Font typeface="Arial,Sans-Serif"/>
              <a:buChar char="•"/>
            </a:pPr>
            <a:r>
              <a:rPr lang="en-US" sz="2400" b="1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Challenge: </a:t>
            </a:r>
            <a:endParaRPr lang="en-US" sz="2400" b="1" dirty="0">
              <a:solidFill>
                <a:schemeClr val="bg1">
                  <a:lumMod val="75000"/>
                  <a:lumOff val="25000"/>
                </a:schemeClr>
              </a:solidFill>
              <a:latin typeface="Biome"/>
              <a:cs typeface="Biome"/>
            </a:endParaRPr>
          </a:p>
          <a:p>
            <a:pPr algn="just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  Rapid increase in network traffic and cyber threats. 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Biome"/>
              <a:cs typeface="Biome"/>
            </a:endParaRPr>
          </a:p>
          <a:p>
            <a:pPr marL="342900" indent="-342900" algn="just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Font typeface="Arial,Sans-Serif"/>
              <a:buChar char="•"/>
            </a:pPr>
            <a:r>
              <a:rPr lang="en-US" sz="2400" b="1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Impact:</a:t>
            </a:r>
            <a:endParaRPr lang="en-US" sz="2400" b="1" dirty="0">
              <a:solidFill>
                <a:schemeClr val="bg1">
                  <a:lumMod val="75000"/>
                  <a:lumOff val="25000"/>
                </a:schemeClr>
              </a:solidFill>
              <a:latin typeface="Biome"/>
              <a:cs typeface="Biome"/>
            </a:endParaRPr>
          </a:p>
          <a:p>
            <a:pPr lvl="1" algn="just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Mismanagement can lead to security breaches and performance degradation. 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Biome"/>
              <a:cs typeface="Biome"/>
            </a:endParaRPr>
          </a:p>
          <a:p>
            <a:pPr marL="342900" indent="-342900" algn="just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Font typeface="Arial,Sans-Serif"/>
              <a:buChar char="•"/>
            </a:pPr>
            <a:r>
              <a:rPr lang="en-US" sz="2400" b="1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Need:</a:t>
            </a:r>
            <a:endParaRPr lang="en-US" sz="2400" b="1" i="1" dirty="0">
              <a:solidFill>
                <a:schemeClr val="bg1">
                  <a:lumMod val="75000"/>
                  <a:lumOff val="25000"/>
                </a:schemeClr>
              </a:solidFill>
              <a:latin typeface="Biome"/>
              <a:cs typeface="Biome"/>
            </a:endParaRPr>
          </a:p>
          <a:p>
            <a:pPr algn="just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  Accurate classification for better detection and mitigation.</a:t>
            </a:r>
            <a:r>
              <a:rPr lang="en-US" sz="3200" dirty="0">
                <a:latin typeface="Calibri"/>
                <a:ea typeface="Calibri"/>
                <a:cs typeface="Calibri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859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20E77-B703-6F88-10F1-3B3ACF460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18" y="296968"/>
            <a:ext cx="10842651" cy="974815"/>
          </a:xfrm>
        </p:spPr>
        <p:txBody>
          <a:bodyPr/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sz="44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4400" b="1" dirty="0"/>
              <a:t>Dataset Overview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97A52-4DAC-C462-BEBA-D1DA8E908D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A2E6DB-9E7E-496E-0998-6D5095806628}"/>
              </a:ext>
            </a:extLst>
          </p:cNvPr>
          <p:cNvSpPr txBox="1"/>
          <p:nvPr/>
        </p:nvSpPr>
        <p:spPr>
          <a:xfrm>
            <a:off x="603250" y="1576916"/>
            <a:ext cx="9359537" cy="50937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,Sans-Serif"/>
              <a:buChar char="•"/>
            </a:pPr>
            <a:r>
              <a:rPr lang="en-US" sz="2400" b="1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Size:</a:t>
            </a: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 [79 columns with 225,745 entries] records.</a:t>
            </a:r>
            <a:endParaRPr lang="en-US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,Sans-Serif"/>
              <a:buChar char="•"/>
            </a:pPr>
            <a:r>
              <a:rPr lang="en-US" sz="2400" b="1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Features:</a:t>
            </a: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 5 significant attributes: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 - </a:t>
            </a:r>
            <a:r>
              <a:rPr lang="en-US" sz="2000" cap="all" err="1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Bwd</a:t>
            </a: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 Packet Length Max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 - </a:t>
            </a:r>
            <a:r>
              <a:rPr lang="en-US" sz="2000" cap="all" err="1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Fwd</a:t>
            </a: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 Packet Length Max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 - </a:t>
            </a:r>
            <a:r>
              <a:rPr lang="en-US" sz="2000" cap="all" err="1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Init_Win_bytes_forward</a:t>
            </a:r>
            <a:endParaRPr lang="en-US" sz="2000" cap="all">
              <a:solidFill>
                <a:schemeClr val="bg1">
                  <a:lumMod val="75000"/>
                  <a:lumOff val="25000"/>
                </a:schemeClr>
              </a:solidFill>
              <a:latin typeface="Biome"/>
              <a:cs typeface="Biome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 - </a:t>
            </a:r>
            <a:r>
              <a:rPr lang="en-US" sz="2000" cap="all" err="1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act_data_pkt_fwd</a:t>
            </a:r>
            <a:endParaRPr lang="en-US" sz="2000" cap="all">
              <a:solidFill>
                <a:schemeClr val="bg1">
                  <a:lumMod val="75000"/>
                  <a:lumOff val="25000"/>
                </a:schemeClr>
              </a:solidFill>
              <a:latin typeface="Biome"/>
              <a:cs typeface="Biome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 - </a:t>
            </a:r>
            <a:r>
              <a:rPr lang="en-US" sz="2000" cap="all" err="1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Subflow</a:t>
            </a: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 </a:t>
            </a:r>
            <a:r>
              <a:rPr lang="en-US" sz="2000" cap="all" err="1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Fwd</a:t>
            </a: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 Bytes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,Sans-Serif"/>
              <a:buChar char="•"/>
            </a:pPr>
            <a:r>
              <a:rPr lang="en-US" sz="2400" b="1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Preprocessing Steps: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 - Handled missing values.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 - Standardized feature scaling.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646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44649-D17E-FA1D-878E-EE66D37A4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133" y="296966"/>
            <a:ext cx="10898407" cy="965522"/>
          </a:xfrm>
        </p:spPr>
        <p:txBody>
          <a:bodyPr/>
          <a:lstStyle/>
          <a:p>
            <a:r>
              <a:rPr lang="en-US" sz="4400" b="1" dirty="0"/>
              <a:t> Feature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FA087-6CF9-665D-E51F-6B6FE1F5A0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2912F-842E-3B0B-0224-6C18C860E7F8}"/>
              </a:ext>
            </a:extLst>
          </p:cNvPr>
          <p:cNvSpPr txBox="1"/>
          <p:nvPr/>
        </p:nvSpPr>
        <p:spPr>
          <a:xfrm>
            <a:off x="603507" y="1488894"/>
            <a:ext cx="10611211" cy="36471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Calibri"/>
              <a:buChar char="-"/>
            </a:pPr>
            <a:r>
              <a:rPr lang="en-US" sz="2400" b="1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Techniques:</a:t>
            </a:r>
            <a:endParaRPr lang="en-US"/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 - Analyzed feature importance.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 - Removed redundant features using correlation analysis.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Calibri"/>
              <a:buChar char="-"/>
            </a:pPr>
            <a:r>
              <a:rPr lang="en-US" sz="2400" b="1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Significant Features: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 - </a:t>
            </a:r>
            <a:r>
              <a:rPr lang="en-US" sz="2000" cap="all" err="1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Fwd</a:t>
            </a: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 Packet Length Max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 - </a:t>
            </a:r>
            <a:r>
              <a:rPr lang="en-US" sz="2000" cap="all" err="1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Init_Win_bytes_forward</a:t>
            </a:r>
            <a:endParaRPr lang="en-US" sz="2000" cap="all" dirty="0" err="1">
              <a:solidFill>
                <a:schemeClr val="bg1">
                  <a:lumMod val="75000"/>
                  <a:lumOff val="25000"/>
                </a:schemeClr>
              </a:solidFill>
              <a:latin typeface="Biome"/>
              <a:cs typeface="Biome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 - Their high correlation with output improved accuracy.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795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7929A-513B-CF2F-9DD5-329D2E118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548" y="296967"/>
            <a:ext cx="9309359" cy="928352"/>
          </a:xfrm>
        </p:spPr>
        <p:txBody>
          <a:bodyPr/>
          <a:lstStyle/>
          <a:p>
            <a:r>
              <a:rPr lang="en-US" sz="4400" b="1" dirty="0"/>
              <a:t> Machine Learning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79A2C-FBF2-FEDD-E06F-A9839C6793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E7B40A-0E9F-1A8A-FAA0-F98CBD16B312}"/>
              </a:ext>
            </a:extLst>
          </p:cNvPr>
          <p:cNvSpPr txBox="1"/>
          <p:nvPr/>
        </p:nvSpPr>
        <p:spPr>
          <a:xfrm>
            <a:off x="496900" y="1308460"/>
            <a:ext cx="10436974" cy="50937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,Sans-Serif"/>
              <a:buChar char="•"/>
            </a:pPr>
            <a:r>
              <a:rPr lang="en-US" sz="2400" b="1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Models Used:</a:t>
            </a:r>
            <a:endParaRPr lang="en-US" sz="24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 - EXTRA TREES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 - Random Forest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 - Decision Tree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 - XGBOOST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,Sans-Serif"/>
              <a:buChar char="•"/>
            </a:pPr>
            <a:r>
              <a:rPr lang="en-US" sz="2400" b="1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Frameworks: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 - Scikit-learn for implementation.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 - Pandas and Matplotlib for data analysis and visualization.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400" b="1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Best Performing Model: </a:t>
            </a:r>
            <a:endParaRPr lang="en-US" b="1" dirty="0">
              <a:solidFill>
                <a:schemeClr val="bg1">
                  <a:lumMod val="75000"/>
                  <a:lumOff val="25000"/>
                </a:schemeClr>
              </a:solidFill>
              <a:latin typeface="Century Gothic"/>
              <a:cs typeface="Biome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 - Random Forest with optimal parameters.</a:t>
            </a:r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346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2E4CB-C756-310B-CA40-389AC6CBE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19" y="296968"/>
            <a:ext cx="10861236" cy="1039862"/>
          </a:xfrm>
        </p:spPr>
        <p:txBody>
          <a:bodyPr/>
          <a:lstStyle/>
          <a:p>
            <a:r>
              <a:rPr lang="en-US" sz="4400" b="1" dirty="0"/>
              <a:t> Training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29F05-660F-4D27-1767-0E5B5EA1BE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6627D8-198E-AF9C-0A80-9ABFA894DA7D}"/>
              </a:ext>
            </a:extLst>
          </p:cNvPr>
          <p:cNvSpPr txBox="1"/>
          <p:nvPr/>
        </p:nvSpPr>
        <p:spPr>
          <a:xfrm>
            <a:off x="516002" y="1551104"/>
            <a:ext cx="5340196" cy="45674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spcBef>
                <a:spcPct val="20000"/>
              </a:spcBef>
              <a:buFont typeface="Arial"/>
              <a:buChar char="•"/>
            </a:pPr>
            <a:r>
              <a:rPr lang="en-US" sz="2400" b="1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Steps Taken:</a:t>
            </a:r>
            <a:endParaRPr lang="en-US" sz="2400" b="1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lvl="1" algn="just">
              <a:spcBef>
                <a:spcPct val="20000"/>
              </a:spcBef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1. Splitting data into training and testing sets.</a:t>
            </a:r>
          </a:p>
          <a:p>
            <a:pPr lvl="1" algn="just">
              <a:spcBef>
                <a:spcPct val="20000"/>
              </a:spcBef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2. Hyperparameter tuning for optimization.</a:t>
            </a:r>
          </a:p>
          <a:p>
            <a:pPr lvl="1" algn="just">
              <a:spcBef>
                <a:spcPct val="20000"/>
              </a:spcBef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3. Evaluating models using metrics like accuracy andF1-score.</a:t>
            </a:r>
          </a:p>
          <a:p>
            <a:pPr lvl="1" algn="just">
              <a:spcBef>
                <a:spcPct val="20000"/>
              </a:spcBef>
            </a:pPr>
            <a:endParaRPr lang="en-US" sz="2000" cap="all" dirty="0">
              <a:solidFill>
                <a:schemeClr val="bg1">
                  <a:lumMod val="75000"/>
                  <a:lumOff val="25000"/>
                </a:schemeClr>
              </a:solidFill>
              <a:latin typeface="Biome"/>
              <a:cs typeface="Biome"/>
            </a:endParaRPr>
          </a:p>
          <a:p>
            <a:pPr marL="285750" indent="-285750" algn="just">
              <a:spcBef>
                <a:spcPct val="20000"/>
              </a:spcBef>
              <a:buFont typeface="Arial"/>
              <a:buChar char="•"/>
            </a:pPr>
            <a:r>
              <a:rPr lang="en-US" sz="2400" b="1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Tools Used: </a:t>
            </a:r>
          </a:p>
          <a:p>
            <a:pPr lvl="1" algn="just">
              <a:spcBef>
                <a:spcPct val="20000"/>
              </a:spcBef>
            </a:pPr>
            <a:r>
              <a:rPr lang="en-US" sz="2000" cap="all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Jupyter</a:t>
            </a: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 Notebook and Python libraries.</a:t>
            </a:r>
            <a:endParaRPr lang="en-US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845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62C2B-4628-55C3-704A-F03B5567B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19" y="296968"/>
            <a:ext cx="10851943" cy="984106"/>
          </a:xfrm>
        </p:spPr>
        <p:txBody>
          <a:bodyPr/>
          <a:lstStyle/>
          <a:p>
            <a:r>
              <a:rPr lang="en-US" sz="44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4400" b="1" dirty="0"/>
              <a:t>Results </a:t>
            </a:r>
            <a:endParaRPr lang="en-US" dirty="0">
              <a:cs typeface="Biom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8C158-DA6A-B014-7174-B1DB4B303B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8086E9-924E-D8D6-A56D-D11CEB904A53}"/>
              </a:ext>
            </a:extLst>
          </p:cNvPr>
          <p:cNvSpPr txBox="1"/>
          <p:nvPr/>
        </p:nvSpPr>
        <p:spPr>
          <a:xfrm>
            <a:off x="5446775" y="1636998"/>
            <a:ext cx="5375301" cy="33978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spcBef>
                <a:spcPct val="20000"/>
              </a:spcBef>
              <a:buFont typeface="Arial"/>
              <a:buChar char="•"/>
            </a:pPr>
            <a:r>
              <a:rPr lang="en-US" sz="2400" b="1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Best Model Performance:</a:t>
            </a:r>
          </a:p>
          <a:p>
            <a:pPr marL="514350" lvl="1" indent="-342900" algn="just">
              <a:spcBef>
                <a:spcPct val="20000"/>
              </a:spcBef>
              <a:buFont typeface="Calibri"/>
              <a:buChar char="-"/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Precision: 0.9997619533428552 </a:t>
            </a:r>
          </a:p>
          <a:p>
            <a:pPr lvl="1" indent="-285750" algn="just">
              <a:spcBef>
                <a:spcPct val="20000"/>
              </a:spcBef>
              <a:buFont typeface="Calibri"/>
              <a:buChar char="-"/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 Recall: 0.9989466530750934 </a:t>
            </a:r>
          </a:p>
          <a:p>
            <a:pPr lvl="1" indent="-285750" algn="just">
              <a:spcBef>
                <a:spcPct val="20000"/>
              </a:spcBef>
              <a:buFont typeface="Calibri"/>
              <a:buChar char="-"/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 F1 Score: 0.9993541369229724</a:t>
            </a:r>
          </a:p>
          <a:p>
            <a:pPr marL="171450" lvl="1" algn="just">
              <a:spcBef>
                <a:spcPct val="20000"/>
              </a:spcBef>
            </a:pPr>
            <a:endParaRPr lang="en-US" sz="2000" cap="all" dirty="0">
              <a:solidFill>
                <a:schemeClr val="bg1">
                  <a:lumMod val="75000"/>
                  <a:lumOff val="25000"/>
                </a:schemeClr>
              </a:solidFill>
              <a:latin typeface="Biome"/>
              <a:cs typeface="Biome"/>
            </a:endParaRPr>
          </a:p>
          <a:p>
            <a:pPr marL="285750" indent="-285750" algn="just">
              <a:spcBef>
                <a:spcPct val="20000"/>
              </a:spcBef>
              <a:buFont typeface="Arial"/>
              <a:buChar char="•"/>
            </a:pPr>
            <a:r>
              <a:rPr lang="en-US" sz="2400" b="1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Visuals:</a:t>
            </a:r>
          </a:p>
          <a:p>
            <a:pPr lvl="1" algn="just">
              <a:spcBef>
                <a:spcPct val="20000"/>
              </a:spcBef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- Confusion Matrix</a:t>
            </a:r>
          </a:p>
          <a:p>
            <a:pPr lvl="1" algn="just">
              <a:spcBef>
                <a:spcPct val="20000"/>
              </a:spcBef>
            </a:pPr>
            <a:r>
              <a:rPr lang="en-US" sz="2000" cap="all" dirty="0">
                <a:solidFill>
                  <a:schemeClr val="bg1">
                    <a:lumMod val="75000"/>
                    <a:lumOff val="25000"/>
                  </a:schemeClr>
                </a:solidFill>
                <a:latin typeface="Biome"/>
                <a:cs typeface="Biome"/>
              </a:rPr>
              <a:t>- ROC Curve</a:t>
            </a:r>
          </a:p>
          <a:p>
            <a:endParaRPr lang="en-US" dirty="0">
              <a:solidFill>
                <a:srgbClr val="FFFFFF"/>
              </a:solidFill>
              <a:latin typeface="Century Gothic"/>
              <a:cs typeface="Biom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19454C-9355-BCA0-8FCB-8BDF0BB24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00" y="1636998"/>
            <a:ext cx="3995707" cy="358400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121015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68">
      <a:majorFont>
        <a:latin typeface="Biome"/>
        <a:ea typeface=""/>
        <a:cs typeface=""/>
      </a:majorFont>
      <a:minorFont>
        <a:latin typeface="Century Gothic"/>
        <a:ea typeface=""/>
        <a:cs typeface="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148557_Win32_SL_V13" id="{568E52B1-822A-41EB-BE6D-702A4C4585E5}" vid="{557526E6-88EA-4959-A9E8-5DE4B22F20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1865C7-9EE7-4714-A46D-39557B785CD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7B9EABA-A22D-431D-A3B4-13E54F6F2F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6C8CCD9-F6FE-4B38-9404-AB52142146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Words>546</Words>
  <Application>Microsoft Office PowerPoint</Application>
  <PresentationFormat>Widescreen</PresentationFormat>
  <Paragraphs>122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Aptos</vt:lpstr>
      <vt:lpstr>Arial</vt:lpstr>
      <vt:lpstr>Arial,Sans-Serif</vt:lpstr>
      <vt:lpstr>Biome</vt:lpstr>
      <vt:lpstr>Calibri</vt:lpstr>
      <vt:lpstr>Century Gothic</vt:lpstr>
      <vt:lpstr>Wingdings 3</vt:lpstr>
      <vt:lpstr>Ion</vt:lpstr>
      <vt:lpstr> </vt:lpstr>
      <vt:lpstr>Agenda </vt:lpstr>
      <vt:lpstr> Introduction</vt:lpstr>
      <vt:lpstr> Problem Statement </vt:lpstr>
      <vt:lpstr> Dataset Overview</vt:lpstr>
      <vt:lpstr> Feature Selection</vt:lpstr>
      <vt:lpstr> Machine Learning Models</vt:lpstr>
      <vt:lpstr> Training Process</vt:lpstr>
      <vt:lpstr> Results </vt:lpstr>
      <vt:lpstr> Challenges &amp; Solutions</vt:lpstr>
      <vt:lpstr> Future Scope</vt:lpstr>
      <vt:lpstr> 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hit kalariya</cp:lastModifiedBy>
  <cp:revision>564</cp:revision>
  <dcterms:created xsi:type="dcterms:W3CDTF">2025-01-27T09:09:15Z</dcterms:created>
  <dcterms:modified xsi:type="dcterms:W3CDTF">2025-01-28T06:27:43Z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